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7" r:id="rId1"/>
  </p:sldMasterIdLst>
  <p:notesMasterIdLst>
    <p:notesMasterId r:id="rId21"/>
  </p:notesMasterIdLst>
  <p:handoutMasterIdLst>
    <p:handoutMasterId r:id="rId22"/>
  </p:handoutMasterIdLst>
  <p:sldIdLst>
    <p:sldId id="276" r:id="rId2"/>
    <p:sldId id="278" r:id="rId3"/>
    <p:sldId id="283" r:id="rId4"/>
    <p:sldId id="289" r:id="rId5"/>
    <p:sldId id="290" r:id="rId6"/>
    <p:sldId id="291" r:id="rId7"/>
    <p:sldId id="295" r:id="rId8"/>
    <p:sldId id="292" r:id="rId9"/>
    <p:sldId id="296" r:id="rId10"/>
    <p:sldId id="293" r:id="rId11"/>
    <p:sldId id="303" r:id="rId12"/>
    <p:sldId id="297" r:id="rId13"/>
    <p:sldId id="302" r:id="rId14"/>
    <p:sldId id="300" r:id="rId15"/>
    <p:sldId id="299" r:id="rId16"/>
    <p:sldId id="286" r:id="rId17"/>
    <p:sldId id="288" r:id="rId18"/>
    <p:sldId id="281" r:id="rId19"/>
    <p:sldId id="294" r:id="rId2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ovsky Argir" initials="ZA" lastIdx="1" clrIdx="0">
    <p:extLst>
      <p:ext uri="{19B8F6BF-5375-455C-9EA6-DF929625EA0E}">
        <p15:presenceInfo xmlns:p15="http://schemas.microsoft.com/office/powerpoint/2012/main" userId="S::zio001@vsb.cz::1dc56a10-5d08-49ef-933a-90ca63c0e9b1" providerId="AD"/>
      </p:ext>
    </p:extLst>
  </p:cmAuthor>
  <p:cmAuthor id="2" name="Vojta" initials="V" lastIdx="1" clrIdx="1">
    <p:extLst>
      <p:ext uri="{19B8F6BF-5375-455C-9EA6-DF929625EA0E}">
        <p15:presenceInfo xmlns:p15="http://schemas.microsoft.com/office/powerpoint/2012/main" userId="Voj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99"/>
    <a:srgbClr val="05C3DE"/>
    <a:srgbClr val="0047BB"/>
    <a:srgbClr val="FFB81C"/>
    <a:srgbClr val="E4002B"/>
    <a:srgbClr val="43B02A"/>
    <a:srgbClr val="FF8200"/>
    <a:srgbClr val="8246AF"/>
    <a:srgbClr val="818386"/>
    <a:srgbClr val="A28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Bez stylu, mřížka tabulky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03" autoAdjust="0"/>
    <p:restoredTop sz="86376"/>
  </p:normalViewPr>
  <p:slideViewPr>
    <p:cSldViewPr snapToGrid="0" snapToObjects="1" showGuides="1">
      <p:cViewPr varScale="1">
        <p:scale>
          <a:sx n="114" d="100"/>
          <a:sy n="114" d="100"/>
        </p:scale>
        <p:origin x="900" y="10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A7E84B11-8086-A046-B6B7-F7A9DB5EA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E5F8304-EF8E-7A48-A3EC-256BB4EB24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0746FA-9F78-5A43-BFD1-03D27A7F3C92}" type="datetimeFigureOut">
              <a:rPr lang="cs-CZ" smtClean="0"/>
              <a:t>30.05.2022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CE85A97-9D2F-A74D-874B-B462CB8C63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B02496D-CD03-4446-AD06-43B91E1688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CC9C5-FF55-F544-A6D3-2B14C7549CF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1827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2D10F-BC7E-0545-A8D3-D708044527A6}" type="datetimeFigureOut">
              <a:rPr lang="cs-CZ" smtClean="0"/>
              <a:t>30.05.2022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cs-CZ"/>
              <a:t>Upravte styly předlohy textu.
Druhá úroveň
Třetí úroveň
Čtvrtá úroveň
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77E90-4C3A-1A40-BB34-28A95E688A1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5024213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105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17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37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77E90-4C3A-1A40-BB34-28A95E688A19}" type="slidenum">
              <a:rPr lang="cs-CZ" smtClean="0"/>
              <a:t>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49D4D9A-0EBF-1E44-82EE-7C7911531D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59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svg"/><Relationship Id="rId42" Type="http://schemas.openxmlformats.org/officeDocument/2006/relationships/image" Target="../media/image42.svg"/><Relationship Id="rId47" Type="http://schemas.openxmlformats.org/officeDocument/2006/relationships/image" Target="../media/image47.png"/><Relationship Id="rId50" Type="http://schemas.openxmlformats.org/officeDocument/2006/relationships/image" Target="../media/image50.svg"/><Relationship Id="rId55" Type="http://schemas.openxmlformats.org/officeDocument/2006/relationships/image" Target="../media/image55.pn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54" Type="http://schemas.openxmlformats.org/officeDocument/2006/relationships/image" Target="../media/image54.svg"/><Relationship Id="rId62" Type="http://schemas.openxmlformats.org/officeDocument/2006/relationships/image" Target="../media/image6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32" Type="http://schemas.openxmlformats.org/officeDocument/2006/relationships/image" Target="../media/image32.sv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45" Type="http://schemas.openxmlformats.org/officeDocument/2006/relationships/image" Target="../media/image45.png"/><Relationship Id="rId53" Type="http://schemas.openxmlformats.org/officeDocument/2006/relationships/image" Target="../media/image53.png"/><Relationship Id="rId58" Type="http://schemas.openxmlformats.org/officeDocument/2006/relationships/image" Target="../media/image58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36" Type="http://schemas.openxmlformats.org/officeDocument/2006/relationships/image" Target="../media/image36.svg"/><Relationship Id="rId49" Type="http://schemas.openxmlformats.org/officeDocument/2006/relationships/image" Target="../media/image49.png"/><Relationship Id="rId57" Type="http://schemas.openxmlformats.org/officeDocument/2006/relationships/image" Target="../media/image57.png"/><Relationship Id="rId61" Type="http://schemas.openxmlformats.org/officeDocument/2006/relationships/image" Target="../media/image61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4" Type="http://schemas.openxmlformats.org/officeDocument/2006/relationships/image" Target="../media/image44.svg"/><Relationship Id="rId52" Type="http://schemas.openxmlformats.org/officeDocument/2006/relationships/image" Target="../media/image52.svg"/><Relationship Id="rId60" Type="http://schemas.openxmlformats.org/officeDocument/2006/relationships/image" Target="../media/image6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Relationship Id="rId35" Type="http://schemas.openxmlformats.org/officeDocument/2006/relationships/image" Target="../media/image35.png"/><Relationship Id="rId43" Type="http://schemas.openxmlformats.org/officeDocument/2006/relationships/image" Target="../media/image43.png"/><Relationship Id="rId48" Type="http://schemas.openxmlformats.org/officeDocument/2006/relationships/image" Target="../media/image48.svg"/><Relationship Id="rId56" Type="http://schemas.openxmlformats.org/officeDocument/2006/relationships/image" Target="../media/image56.svg"/><Relationship Id="rId8" Type="http://schemas.openxmlformats.org/officeDocument/2006/relationships/image" Target="../media/image8.svg"/><Relationship Id="rId51" Type="http://schemas.openxmlformats.org/officeDocument/2006/relationships/image" Target="../media/image51.png"/><Relationship Id="rId3" Type="http://schemas.openxmlformats.org/officeDocument/2006/relationships/image" Target="../media/image3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svg"/><Relationship Id="rId46" Type="http://schemas.openxmlformats.org/officeDocument/2006/relationships/image" Target="../media/image46.svg"/><Relationship Id="rId59" Type="http://schemas.openxmlformats.org/officeDocument/2006/relationships/image" Target="../media/image5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275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4CAD3-2491-3045-91F4-95BA288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D3671-8D78-AB47-8428-FB2C74A7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53978-B0A2-9346-AEA0-9BBC0215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3007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B380-B0ED-AA4C-9846-18497E75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1" y="1089025"/>
            <a:ext cx="4563908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539D-BE42-5E44-9649-A43967320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243" y="1089025"/>
            <a:ext cx="7075670" cy="511174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09BA3-2099-E943-B907-9054F9DEA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181" y="1989137"/>
            <a:ext cx="4563908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984A-10C0-FA4B-993D-0030D8FC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11D101-3D6C-364A-81B6-1FCFE870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A1EE-A952-AB4C-AD12-9C7801BE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5762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38C2-A537-A048-9C5D-EC1FA971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55" y="1089025"/>
            <a:ext cx="4563533" cy="7191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60598-20E7-F042-89BA-C6678DD94E0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08549" y="1089025"/>
            <a:ext cx="7091363" cy="511175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z="1600" dirty="0"/>
              <a:t>Picture</a:t>
            </a:r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A6C57-B059-7548-8C2E-30FE726D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555" y="1989137"/>
            <a:ext cx="4563533" cy="42116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513B4-C6DE-674E-99C4-2B60E0B3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753AB-B7F1-204E-AFB9-F65DEBC6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C4982-79FD-9346-AC3D-B384016D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0467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14C914-950A-7942-B0E9-3FEB6F7F3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 dirty="0"/>
              <a:t>11/04/2019</a:t>
            </a:r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CF0096-0579-6045-8D0F-A71D64397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35075" y="6356349"/>
            <a:ext cx="9937749" cy="309266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Název prezentace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E670FDF-F365-974E-B39A-0DEC9CD4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213" y="6356349"/>
            <a:ext cx="612775" cy="312739"/>
          </a:xfrm>
          <a:prstGeom prst="rect">
            <a:avLst/>
          </a:prstGeom>
        </p:spPr>
        <p:txBody>
          <a:bodyPr/>
          <a:lstStyle/>
          <a:p>
            <a:fld id="{1EA44BAA-1A06-B141-8215-9D88CF6A7203}" type="slidenum">
              <a:rPr lang="cs-CZ" smtClean="0"/>
              <a:t>‹#›</a:t>
            </a:fld>
            <a:endParaRPr lang="cs-CZ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FD4CE4-1DDE-1747-9474-B500B04E5D3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497" y="1089025"/>
            <a:ext cx="11796415" cy="5111749"/>
          </a:xfr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5799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2CD5EFD-0980-814B-9F8E-224DB3C186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77483" y="5663090"/>
            <a:ext cx="2425320" cy="1406170"/>
          </a:xfrm>
          <a:prstGeom prst="rect">
            <a:avLst/>
          </a:prstGeom>
        </p:spPr>
      </p:pic>
      <p:pic>
        <p:nvPicPr>
          <p:cNvPr id="6" name="Graphic 9" descr="Group of people">
            <a:extLst>
              <a:ext uri="{FF2B5EF4-FFF2-40B4-BE49-F238E27FC236}">
                <a16:creationId xmlns:a16="http://schemas.microsoft.com/office/drawing/2014/main" id="{04DA598E-973C-444B-B284-F9B89ADF5C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74" y="836612"/>
            <a:ext cx="2752725" cy="2752725"/>
          </a:xfrm>
          <a:prstGeom prst="rect">
            <a:avLst/>
          </a:prstGeom>
        </p:spPr>
      </p:pic>
      <p:pic>
        <p:nvPicPr>
          <p:cNvPr id="7" name="Graphic 10" descr="Man">
            <a:extLst>
              <a:ext uri="{FF2B5EF4-FFF2-40B4-BE49-F238E27FC236}">
                <a16:creationId xmlns:a16="http://schemas.microsoft.com/office/drawing/2014/main" id="{3ABC57AA-9A23-E943-85D9-17073FE238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7483" y="4695675"/>
            <a:ext cx="1028781" cy="1028781"/>
          </a:xfrm>
          <a:prstGeom prst="rect">
            <a:avLst/>
          </a:prstGeom>
        </p:spPr>
      </p:pic>
      <p:pic>
        <p:nvPicPr>
          <p:cNvPr id="8" name="Graphic 12" descr="Male profile">
            <a:extLst>
              <a:ext uri="{FF2B5EF4-FFF2-40B4-BE49-F238E27FC236}">
                <a16:creationId xmlns:a16="http://schemas.microsoft.com/office/drawing/2014/main" id="{FD577FC3-8631-A045-A4A7-CAFE2F87D65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742" y="5825652"/>
            <a:ext cx="914400" cy="914400"/>
          </a:xfrm>
          <a:prstGeom prst="rect">
            <a:avLst/>
          </a:prstGeom>
        </p:spPr>
      </p:pic>
      <p:pic>
        <p:nvPicPr>
          <p:cNvPr id="9" name="Graphic 13" descr="Female Profile">
            <a:extLst>
              <a:ext uri="{FF2B5EF4-FFF2-40B4-BE49-F238E27FC236}">
                <a16:creationId xmlns:a16="http://schemas.microsoft.com/office/drawing/2014/main" id="{637B6C78-5FC2-354E-AC47-978ED205EF4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91698" y="5825652"/>
            <a:ext cx="914400" cy="914400"/>
          </a:xfrm>
          <a:prstGeom prst="rect">
            <a:avLst/>
          </a:prstGeom>
        </p:spPr>
      </p:pic>
      <p:pic>
        <p:nvPicPr>
          <p:cNvPr id="10" name="Graphic 14" descr="Lecturer">
            <a:extLst>
              <a:ext uri="{FF2B5EF4-FFF2-40B4-BE49-F238E27FC236}">
                <a16:creationId xmlns:a16="http://schemas.microsoft.com/office/drawing/2014/main" id="{6FF3E188-079E-6A4E-92CC-8D52843FFF6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23037" y="4090833"/>
            <a:ext cx="1082559" cy="1082559"/>
          </a:xfrm>
          <a:prstGeom prst="rect">
            <a:avLst/>
          </a:prstGeom>
        </p:spPr>
      </p:pic>
      <p:pic>
        <p:nvPicPr>
          <p:cNvPr id="11" name="Graphic 15" descr="Teacher">
            <a:extLst>
              <a:ext uri="{FF2B5EF4-FFF2-40B4-BE49-F238E27FC236}">
                <a16:creationId xmlns:a16="http://schemas.microsoft.com/office/drawing/2014/main" id="{DF6DB79B-368A-CC45-A897-9F8821585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82562" y="3683769"/>
            <a:ext cx="1123270" cy="1123270"/>
          </a:xfrm>
          <a:prstGeom prst="rect">
            <a:avLst/>
          </a:prstGeom>
        </p:spPr>
      </p:pic>
      <p:pic>
        <p:nvPicPr>
          <p:cNvPr id="12" name="Graphic 17" descr="Users">
            <a:extLst>
              <a:ext uri="{FF2B5EF4-FFF2-40B4-BE49-F238E27FC236}">
                <a16:creationId xmlns:a16="http://schemas.microsoft.com/office/drawing/2014/main" id="{AA866559-5094-8C44-A181-5E124801933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06951" y="1915705"/>
            <a:ext cx="1203728" cy="1203728"/>
          </a:xfrm>
          <a:prstGeom prst="rect">
            <a:avLst/>
          </a:prstGeom>
        </p:spPr>
      </p:pic>
      <p:pic>
        <p:nvPicPr>
          <p:cNvPr id="13" name="Graphic 18" descr="Circle with right arrow">
            <a:extLst>
              <a:ext uri="{FF2B5EF4-FFF2-40B4-BE49-F238E27FC236}">
                <a16:creationId xmlns:a16="http://schemas.microsoft.com/office/drawing/2014/main" id="{1A8DA4D5-B917-E740-B951-392331F5ED4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74420" y="5870119"/>
            <a:ext cx="914400" cy="914400"/>
          </a:xfrm>
          <a:prstGeom prst="rect">
            <a:avLst/>
          </a:prstGeom>
        </p:spPr>
      </p:pic>
      <p:pic>
        <p:nvPicPr>
          <p:cNvPr id="14" name="Graphic 19" descr="Circle with right arrow">
            <a:extLst>
              <a:ext uri="{FF2B5EF4-FFF2-40B4-BE49-F238E27FC236}">
                <a16:creationId xmlns:a16="http://schemas.microsoft.com/office/drawing/2014/main" id="{33F3493D-E90F-AB4C-A6A0-16334AA95EC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 flipV="1">
            <a:off x="4597673" y="5870119"/>
            <a:ext cx="914400" cy="914400"/>
          </a:xfrm>
          <a:prstGeom prst="rect">
            <a:avLst/>
          </a:prstGeom>
        </p:spPr>
      </p:pic>
      <p:pic>
        <p:nvPicPr>
          <p:cNvPr id="15" name="Graphic 21" descr="Brain in head">
            <a:extLst>
              <a:ext uri="{FF2B5EF4-FFF2-40B4-BE49-F238E27FC236}">
                <a16:creationId xmlns:a16="http://schemas.microsoft.com/office/drawing/2014/main" id="{FD52055C-63C1-5442-9521-1A83E329937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H="1">
            <a:off x="152079" y="5627868"/>
            <a:ext cx="1156651" cy="1156651"/>
          </a:xfrm>
          <a:prstGeom prst="rect">
            <a:avLst/>
          </a:prstGeom>
        </p:spPr>
      </p:pic>
      <p:pic>
        <p:nvPicPr>
          <p:cNvPr id="16" name="Graphic 22" descr="Person with idea">
            <a:extLst>
              <a:ext uri="{FF2B5EF4-FFF2-40B4-BE49-F238E27FC236}">
                <a16:creationId xmlns:a16="http://schemas.microsoft.com/office/drawing/2014/main" id="{D231E3E1-56A7-2A43-95A1-C5B0F759E5A9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874122" y="1991584"/>
            <a:ext cx="1297326" cy="1297326"/>
          </a:xfrm>
          <a:prstGeom prst="rect">
            <a:avLst/>
          </a:prstGeom>
        </p:spPr>
      </p:pic>
      <p:pic>
        <p:nvPicPr>
          <p:cNvPr id="17" name="Graphic 23" descr="Group brainstorm">
            <a:extLst>
              <a:ext uri="{FF2B5EF4-FFF2-40B4-BE49-F238E27FC236}">
                <a16:creationId xmlns:a16="http://schemas.microsoft.com/office/drawing/2014/main" id="{1539B19C-541F-AC48-BEF0-7DED565FF733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119694" y="852614"/>
            <a:ext cx="1330432" cy="1330432"/>
          </a:xfrm>
          <a:prstGeom prst="rect">
            <a:avLst/>
          </a:prstGeom>
        </p:spPr>
      </p:pic>
      <p:pic>
        <p:nvPicPr>
          <p:cNvPr id="18" name="Graphic 24" descr="Customer review">
            <a:extLst>
              <a:ext uri="{FF2B5EF4-FFF2-40B4-BE49-F238E27FC236}">
                <a16:creationId xmlns:a16="http://schemas.microsoft.com/office/drawing/2014/main" id="{CDE085C0-F896-3440-AEE4-9DC2E70EB39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13184" y="3964453"/>
            <a:ext cx="1335320" cy="1335320"/>
          </a:xfrm>
          <a:prstGeom prst="rect">
            <a:avLst/>
          </a:prstGeom>
        </p:spPr>
      </p:pic>
      <p:pic>
        <p:nvPicPr>
          <p:cNvPr id="19" name="Graphic 25" descr="Social network">
            <a:extLst>
              <a:ext uri="{FF2B5EF4-FFF2-40B4-BE49-F238E27FC236}">
                <a16:creationId xmlns:a16="http://schemas.microsoft.com/office/drawing/2014/main" id="{68515830-B2B0-E245-AF8B-8EE05A71F986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3277" y="3845892"/>
            <a:ext cx="1763985" cy="1763985"/>
          </a:xfrm>
          <a:prstGeom prst="rect">
            <a:avLst/>
          </a:prstGeom>
        </p:spPr>
      </p:pic>
      <p:pic>
        <p:nvPicPr>
          <p:cNvPr id="20" name="Graphic 26" descr="Line arrow: Straight">
            <a:extLst>
              <a:ext uri="{FF2B5EF4-FFF2-40B4-BE49-F238E27FC236}">
                <a16:creationId xmlns:a16="http://schemas.microsoft.com/office/drawing/2014/main" id="{9B5957D1-03B3-064C-BF58-A30028A2277F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489004" y="4955719"/>
            <a:ext cx="914400" cy="914400"/>
          </a:xfrm>
          <a:prstGeom prst="rect">
            <a:avLst/>
          </a:prstGeom>
        </p:spPr>
      </p:pic>
      <p:pic>
        <p:nvPicPr>
          <p:cNvPr id="21" name="Graphic 27" descr="Head with gears">
            <a:extLst>
              <a:ext uri="{FF2B5EF4-FFF2-40B4-BE49-F238E27FC236}">
                <a16:creationId xmlns:a16="http://schemas.microsoft.com/office/drawing/2014/main" id="{74B80D84-2447-DC4D-A04D-706E912F1C94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flipH="1">
            <a:off x="2242055" y="5627868"/>
            <a:ext cx="1156651" cy="1156651"/>
          </a:xfrm>
          <a:prstGeom prst="rect">
            <a:avLst/>
          </a:prstGeom>
        </p:spPr>
      </p:pic>
      <p:pic>
        <p:nvPicPr>
          <p:cNvPr id="22" name="Graphic 28" descr="Single gear">
            <a:extLst>
              <a:ext uri="{FF2B5EF4-FFF2-40B4-BE49-F238E27FC236}">
                <a16:creationId xmlns:a16="http://schemas.microsoft.com/office/drawing/2014/main" id="{F3B81E84-6995-1A42-BA4A-EEA98C842B3E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928952" y="1494575"/>
            <a:ext cx="1205978" cy="1205978"/>
          </a:xfrm>
          <a:prstGeom prst="rect">
            <a:avLst/>
          </a:prstGeom>
        </p:spPr>
      </p:pic>
      <p:pic>
        <p:nvPicPr>
          <p:cNvPr id="23" name="Graphic 29" descr="Gears">
            <a:extLst>
              <a:ext uri="{FF2B5EF4-FFF2-40B4-BE49-F238E27FC236}">
                <a16:creationId xmlns:a16="http://schemas.microsoft.com/office/drawing/2014/main" id="{738B8D76-89C6-0A47-A1EC-88BDC77C76EE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1899" y="5677034"/>
            <a:ext cx="914400" cy="914400"/>
          </a:xfrm>
          <a:prstGeom prst="rect">
            <a:avLst/>
          </a:prstGeom>
        </p:spPr>
      </p:pic>
      <p:pic>
        <p:nvPicPr>
          <p:cNvPr id="24" name="Graphic 32" descr="Brain in head">
            <a:extLst>
              <a:ext uri="{FF2B5EF4-FFF2-40B4-BE49-F238E27FC236}">
                <a16:creationId xmlns:a16="http://schemas.microsoft.com/office/drawing/2014/main" id="{0B3DE9B9-E900-E94D-8F7B-B39B3CEAA03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51681" y="5645859"/>
            <a:ext cx="1156651" cy="1156651"/>
          </a:xfrm>
          <a:prstGeom prst="rect">
            <a:avLst/>
          </a:prstGeom>
        </p:spPr>
      </p:pic>
      <p:pic>
        <p:nvPicPr>
          <p:cNvPr id="25" name="Graphic 33" descr="Head with gears">
            <a:extLst>
              <a:ext uri="{FF2B5EF4-FFF2-40B4-BE49-F238E27FC236}">
                <a16:creationId xmlns:a16="http://schemas.microsoft.com/office/drawing/2014/main" id="{27C05D7A-CE76-A24D-9EF2-02AEB87746D9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264753" y="5627868"/>
            <a:ext cx="1156651" cy="1156651"/>
          </a:xfrm>
          <a:prstGeom prst="rect">
            <a:avLst/>
          </a:prstGeom>
        </p:spPr>
      </p:pic>
      <p:pic>
        <p:nvPicPr>
          <p:cNvPr id="26" name="Graphic 2" descr="Drawing compass">
            <a:extLst>
              <a:ext uri="{FF2B5EF4-FFF2-40B4-BE49-F238E27FC236}">
                <a16:creationId xmlns:a16="http://schemas.microsoft.com/office/drawing/2014/main" id="{A4E985D3-22BB-CF4C-A04D-E83F0820D49A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160667" y="3495651"/>
            <a:ext cx="914400" cy="914400"/>
          </a:xfrm>
          <a:prstGeom prst="rect">
            <a:avLst/>
          </a:prstGeom>
        </p:spPr>
      </p:pic>
      <p:pic>
        <p:nvPicPr>
          <p:cNvPr id="27" name="Graphic 35" descr="Thought bubble">
            <a:extLst>
              <a:ext uri="{FF2B5EF4-FFF2-40B4-BE49-F238E27FC236}">
                <a16:creationId xmlns:a16="http://schemas.microsoft.com/office/drawing/2014/main" id="{7442ADAD-1851-054C-B6BD-75345245D0AB}"/>
              </a:ext>
            </a:extLst>
          </p:cNvPr>
          <p:cNvPicPr>
            <a:picLocks noChangeAspect="1"/>
          </p:cNvPicPr>
          <p:nvPr userDrawn="1"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583678" y="4806710"/>
            <a:ext cx="914400" cy="914400"/>
          </a:xfrm>
          <a:prstGeom prst="rect">
            <a:avLst/>
          </a:prstGeom>
        </p:spPr>
      </p:pic>
      <p:pic>
        <p:nvPicPr>
          <p:cNvPr id="28" name="Graphic 37" descr="Speech">
            <a:extLst>
              <a:ext uri="{FF2B5EF4-FFF2-40B4-BE49-F238E27FC236}">
                <a16:creationId xmlns:a16="http://schemas.microsoft.com/office/drawing/2014/main" id="{BE2780E0-E0C6-074B-9AA0-A75E3DE92942}"/>
              </a:ext>
            </a:extLst>
          </p:cNvPr>
          <p:cNvPicPr>
            <a:picLocks noChangeAspect="1"/>
          </p:cNvPicPr>
          <p:nvPr userDrawn="1"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416761" y="3565706"/>
            <a:ext cx="914400" cy="914400"/>
          </a:xfrm>
          <a:prstGeom prst="rect">
            <a:avLst/>
          </a:prstGeom>
        </p:spPr>
      </p:pic>
      <p:pic>
        <p:nvPicPr>
          <p:cNvPr id="29" name="Graphic 39" descr="Atom">
            <a:extLst>
              <a:ext uri="{FF2B5EF4-FFF2-40B4-BE49-F238E27FC236}">
                <a16:creationId xmlns:a16="http://schemas.microsoft.com/office/drawing/2014/main" id="{BDBA72AA-3660-C543-8784-A9630CB04CDD}"/>
              </a:ext>
            </a:extLst>
          </p:cNvPr>
          <p:cNvPicPr>
            <a:picLocks noChangeAspect="1"/>
          </p:cNvPicPr>
          <p:nvPr userDrawn="1"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064418" y="2505803"/>
            <a:ext cx="914400" cy="914400"/>
          </a:xfrm>
          <a:prstGeom prst="rect">
            <a:avLst/>
          </a:prstGeom>
        </p:spPr>
      </p:pic>
      <p:pic>
        <p:nvPicPr>
          <p:cNvPr id="30" name="Graphic 41" descr="Test tubes">
            <a:extLst>
              <a:ext uri="{FF2B5EF4-FFF2-40B4-BE49-F238E27FC236}">
                <a16:creationId xmlns:a16="http://schemas.microsoft.com/office/drawing/2014/main" id="{EE42C5C2-C3D4-BD4E-B7F0-C33001E2E5C8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146709" y="2962319"/>
            <a:ext cx="914400" cy="914400"/>
          </a:xfrm>
          <a:prstGeom prst="rect">
            <a:avLst/>
          </a:prstGeom>
        </p:spPr>
      </p:pic>
      <p:pic>
        <p:nvPicPr>
          <p:cNvPr id="31" name="Graphic 43" descr="Microscope">
            <a:extLst>
              <a:ext uri="{FF2B5EF4-FFF2-40B4-BE49-F238E27FC236}">
                <a16:creationId xmlns:a16="http://schemas.microsoft.com/office/drawing/2014/main" id="{02C32655-97BF-1E4E-BD81-F2C1CE94885F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0992641" y="1386787"/>
            <a:ext cx="914400" cy="914400"/>
          </a:xfrm>
          <a:prstGeom prst="rect">
            <a:avLst/>
          </a:prstGeom>
        </p:spPr>
      </p:pic>
      <p:pic>
        <p:nvPicPr>
          <p:cNvPr id="32" name="Graphic 45" descr="Classroom">
            <a:extLst>
              <a:ext uri="{FF2B5EF4-FFF2-40B4-BE49-F238E27FC236}">
                <a16:creationId xmlns:a16="http://schemas.microsoft.com/office/drawing/2014/main" id="{40078F79-31AC-4948-8FF5-3ED90E65BD6E}"/>
              </a:ext>
            </a:extLst>
          </p:cNvPr>
          <p:cNvPicPr>
            <a:picLocks noChangeAspect="1"/>
          </p:cNvPicPr>
          <p:nvPr userDrawn="1"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985874" y="3683769"/>
            <a:ext cx="1186701" cy="1186701"/>
          </a:xfrm>
          <a:prstGeom prst="rect">
            <a:avLst/>
          </a:prstGeom>
        </p:spPr>
      </p:pic>
      <p:pic>
        <p:nvPicPr>
          <p:cNvPr id="33" name="Graphic 47" descr="Flask">
            <a:extLst>
              <a:ext uri="{FF2B5EF4-FFF2-40B4-BE49-F238E27FC236}">
                <a16:creationId xmlns:a16="http://schemas.microsoft.com/office/drawing/2014/main" id="{44AD63B0-2258-E147-B8B3-8591B8A3764D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626485" y="2432883"/>
            <a:ext cx="914400" cy="914400"/>
          </a:xfrm>
          <a:prstGeom prst="rect">
            <a:avLst/>
          </a:prstGeom>
        </p:spPr>
      </p:pic>
      <p:pic>
        <p:nvPicPr>
          <p:cNvPr id="34" name="Graphic 49" descr="Books">
            <a:extLst>
              <a:ext uri="{FF2B5EF4-FFF2-40B4-BE49-F238E27FC236}">
                <a16:creationId xmlns:a16="http://schemas.microsoft.com/office/drawing/2014/main" id="{DF9D6352-2CCC-1444-A834-B1A78E529506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8301109" y="1584531"/>
            <a:ext cx="914400" cy="914400"/>
          </a:xfrm>
          <a:prstGeom prst="rect">
            <a:avLst/>
          </a:prstGeom>
        </p:spPr>
      </p:pic>
      <p:pic>
        <p:nvPicPr>
          <p:cNvPr id="35" name="Graphic 51" descr="Graduation cap">
            <a:extLst>
              <a:ext uri="{FF2B5EF4-FFF2-40B4-BE49-F238E27FC236}">
                <a16:creationId xmlns:a16="http://schemas.microsoft.com/office/drawing/2014/main" id="{7863313B-2B16-3649-8E15-AE04C6A53ED0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765965" y="3572690"/>
            <a:ext cx="914400" cy="914400"/>
          </a:xfrm>
          <a:prstGeom prst="rect">
            <a:avLst/>
          </a:prstGeom>
        </p:spPr>
      </p:pic>
      <p:pic>
        <p:nvPicPr>
          <p:cNvPr id="36" name="Graphic 53" descr="Diploma roll">
            <a:extLst>
              <a:ext uri="{FF2B5EF4-FFF2-40B4-BE49-F238E27FC236}">
                <a16:creationId xmlns:a16="http://schemas.microsoft.com/office/drawing/2014/main" id="{62F30BDA-DACD-BF42-8DE6-E499696F1E8A}"/>
              </a:ext>
            </a:extLst>
          </p:cNvPr>
          <p:cNvPicPr>
            <a:picLocks noChangeAspect="1"/>
          </p:cNvPicPr>
          <p:nvPr userDrawn="1"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8350974" y="2662233"/>
            <a:ext cx="914400" cy="914400"/>
          </a:xfrm>
          <a:prstGeom prst="rect">
            <a:avLst/>
          </a:prstGeom>
        </p:spPr>
      </p:pic>
      <p:pic>
        <p:nvPicPr>
          <p:cNvPr id="37" name="Graphic 55" descr="Woman">
            <a:extLst>
              <a:ext uri="{FF2B5EF4-FFF2-40B4-BE49-F238E27FC236}">
                <a16:creationId xmlns:a16="http://schemas.microsoft.com/office/drawing/2014/main" id="{789C7B07-A7D3-834D-A66D-A93F7332C4C3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143982" y="4599087"/>
            <a:ext cx="1028781" cy="1028781"/>
          </a:xfrm>
          <a:prstGeom prst="rect">
            <a:avLst/>
          </a:prstGeom>
        </p:spPr>
      </p:pic>
      <p:pic>
        <p:nvPicPr>
          <p:cNvPr id="38" name="Graphic 57" descr="Lightbulb and gear">
            <a:extLst>
              <a:ext uri="{FF2B5EF4-FFF2-40B4-BE49-F238E27FC236}">
                <a16:creationId xmlns:a16="http://schemas.microsoft.com/office/drawing/2014/main" id="{5D6F4F82-38DF-4D41-A105-5DA539A01E86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97798" y="1199387"/>
            <a:ext cx="914400" cy="914400"/>
          </a:xfrm>
          <a:prstGeom prst="rect">
            <a:avLst/>
          </a:prstGeom>
        </p:spPr>
      </p:pic>
      <p:pic>
        <p:nvPicPr>
          <p:cNvPr id="39" name="Graphic 40" descr="Line arrow: Straight">
            <a:extLst>
              <a:ext uri="{FF2B5EF4-FFF2-40B4-BE49-F238E27FC236}">
                <a16:creationId xmlns:a16="http://schemas.microsoft.com/office/drawing/2014/main" id="{7E5AE010-773F-2B43-B401-E57CCB5CD05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 flipH="1" flipV="1">
            <a:off x="5660577" y="49401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3F77-2CE9-7D49-9458-1ACF72B58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88" y="1989138"/>
            <a:ext cx="11798620" cy="11723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1DA3B-0F22-3848-B468-C8422D799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87" y="3602038"/>
            <a:ext cx="11798619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57841-B012-3F4F-A40A-F73F833FE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9582-6523-1D44-A4F0-10D045BE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D269-4D51-D242-8BC5-F310E732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554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18AEB-B644-5942-AD1E-621B53CF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00131-EA4E-F247-BD08-565629F59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" y="1989138"/>
            <a:ext cx="11807825" cy="42116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219AF-979E-E64C-BD7F-90FE544F0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194E-1BDE-4F4F-9844-8C382C2CA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B98FB-D470-F24C-9040-6BA593DF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351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E6-7A7D-664C-A646-0577ABD5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102836"/>
            <a:ext cx="11799733" cy="70532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D8159-490F-9D44-8DE1-C95E41982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8"/>
            <a:ext cx="11807825" cy="421163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1DD2-B40B-6F40-8846-B6C265F6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B0DD2-F15B-0E4C-ACB5-7DEB62EE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4EA89-1BE2-0F40-B054-7AB8ACBF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104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6C57-B154-3447-8B55-54316475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80" y="1089026"/>
            <a:ext cx="11798620" cy="719138"/>
          </a:xfrm>
          <a:prstGeom prst="rect">
            <a:avLst/>
          </a:prstGeom>
        </p:spPr>
        <p:txBody>
          <a:bodyPr anchor="b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488A-550B-FD44-870D-6B5F0CA0C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180" y="1987551"/>
            <a:ext cx="5819620" cy="42136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EBD61-1D0E-8247-8181-00E7B399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987551"/>
            <a:ext cx="5827713" cy="41894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39C4F-0816-E949-A19A-C72D7413E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E692D-CAEE-E847-999C-19F61DAB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8AC9C-BE73-C946-A793-2A1ADEE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480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387534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509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7" y="1989137"/>
            <a:ext cx="5832475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088" y="2314322"/>
            <a:ext cx="5832476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E5EA90-3B54-D74E-BE42-B5E34C217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989137"/>
            <a:ext cx="5827713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D7D3D-11B1-CB4C-A33F-C8BC62E37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14322"/>
            <a:ext cx="5827713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9" y="4418252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E3FB61-C1CC-E949-B02F-C230B61EC8C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172101" y="4410160"/>
            <a:ext cx="5832475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EC9536-D82E-1D48-A1FD-3B14AAF76BE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6172100" y="4642657"/>
            <a:ext cx="5832475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3570397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AD35-4396-B543-B0B1-246F45FE7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79" y="1089025"/>
            <a:ext cx="11807825" cy="719138"/>
          </a:xfrm>
          <a:prstGeom prst="rect">
            <a:avLst/>
          </a:prstGeom>
        </p:spPr>
        <p:txBody>
          <a:bodyPr anchor="b"/>
          <a:lstStyle/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30D54-B0DF-0349-A08A-AB9BE6DB5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0177" y="1989137"/>
            <a:ext cx="3735319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D8BE5-6CB3-8345-924C-A1DD2DD0A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554" y="2314322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13094F-F128-7744-9134-944E79FE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F60339-0274-CD47-9C2C-2DBB6A0B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BD582F-44EF-524C-AC03-6D30051A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BAF2A61-8083-714B-B6EA-A2C9374A767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0178" y="4418252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A49810-6CDC-1940-ABA4-D189C0035A0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0178" y="4650749"/>
            <a:ext cx="3734562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D705129-1E26-D543-92A1-EFAF8E911FC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36469" y="1989138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0CA5CD9C-5511-DA4E-8F95-0917EC4C4D0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236846" y="2314323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2D26FB4-A694-EA42-9284-28128210565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36470" y="4418253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82F72328-61B5-6F45-A95F-1C82C2078F2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236470" y="4650750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0F990E76-7FE9-CE42-A7A1-42B9EA1875D7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263521" y="1989139"/>
            <a:ext cx="3734137" cy="236173"/>
          </a:xfrm>
        </p:spPr>
        <p:txBody>
          <a:bodyPr anchor="ctr">
            <a:noAutofit/>
          </a:bodyPr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70A49019-5474-AF4C-8165-4F90E84BC2B0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263898" y="2314324"/>
            <a:ext cx="3734137" cy="203110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29B511B-4BFB-E44D-B631-01E01AC6719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263522" y="4418254"/>
            <a:ext cx="3734137" cy="159668"/>
          </a:xfrm>
        </p:spPr>
        <p:txBody>
          <a:bodyPr anchor="ctr">
            <a:noAutofit/>
          </a:bodyPr>
          <a:lstStyle>
            <a:lvl1pPr marL="0" indent="0">
              <a:buNone/>
              <a:defRPr sz="1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B29021-5CC6-F44B-BEBD-C14F14FA8A1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63522" y="4650751"/>
            <a:ext cx="3734136" cy="1550026"/>
          </a:xfrm>
        </p:spPr>
        <p:txBody>
          <a:bodyPr anchor="t">
            <a:noAutofit/>
          </a:bodyPr>
          <a:lstStyle>
            <a:lvl1pPr marL="0" indent="0">
              <a:buNone/>
              <a:defRPr sz="14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</p:spTree>
    <p:extLst>
      <p:ext uri="{BB962C8B-B14F-4D97-AF65-F5344CB8AC3E}">
        <p14:creationId xmlns:p14="http://schemas.microsoft.com/office/powerpoint/2010/main" val="94950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8144-9A3F-AC4B-ACA3-2C05BA3F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93" y="1089025"/>
            <a:ext cx="11798620" cy="7191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D583CD-F360-AA49-A6B4-38560C66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C4A53-7C48-3846-9C4E-47C297C7A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45C61-F597-874B-8F86-E6021962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90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8E16DB-0F0F-994D-A403-C9AB95C3D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104756"/>
            <a:ext cx="11798620" cy="703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tabLst>
                <a:tab pos="525463" algn="l"/>
              </a:tabLst>
            </a:pPr>
            <a:r>
              <a:rPr lang="cs-CZ" dirty="0"/>
              <a:t>Kliknutím lze upravit styl.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09CB4-F383-0740-80DE-33C5455CE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8" y="1994170"/>
            <a:ext cx="11798620" cy="4182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CE389-49B8-6646-8E5E-600A967462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468" y="6356349"/>
            <a:ext cx="947170" cy="302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11/04/2019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F074-0271-8E4C-A0D5-4D84215F5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03505" y="6356351"/>
            <a:ext cx="10145949" cy="3127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5C3DE"/>
                </a:solidFill>
              </a:defRPr>
            </a:lvl1pPr>
          </a:lstStyle>
          <a:p>
            <a:r>
              <a:rPr lang="cs-CZ" dirty="0"/>
              <a:t>Název prezentace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4753-7DC6-624B-84C7-488F2ABE6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8926" y="6356350"/>
            <a:ext cx="401782" cy="312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5C3DE"/>
                </a:solidFill>
              </a:defRPr>
            </a:lvl1pPr>
          </a:lstStyle>
          <a:p>
            <a:fld id="{E57EA1BE-92D9-9E4F-B3B9-F1A717F85676}" type="slidenum">
              <a:rPr lang="cs-CZ" smtClean="0"/>
              <a:pPr/>
              <a:t>‹#›</a:t>
            </a:fld>
            <a:endParaRPr lang="cs-CZ" dirty="0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C1595A26-5425-3A4B-B2BD-8ADD67DB9F0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16468" y="208419"/>
            <a:ext cx="36957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9" r:id="rId2"/>
    <p:sldLayoutId id="2147483669" r:id="rId3"/>
    <p:sldLayoutId id="2147483670" r:id="rId4"/>
    <p:sldLayoutId id="2147483671" r:id="rId5"/>
    <p:sldLayoutId id="2147483672" r:id="rId6"/>
    <p:sldLayoutId id="2147483683" r:id="rId7"/>
    <p:sldLayoutId id="2147483685" r:id="rId8"/>
    <p:sldLayoutId id="2147483673" r:id="rId9"/>
    <p:sldLayoutId id="2147483674" r:id="rId10"/>
    <p:sldLayoutId id="2147483675" r:id="rId11"/>
    <p:sldLayoutId id="2147483676" r:id="rId12"/>
    <p:sldLayoutId id="2147483681" r:id="rId13"/>
    <p:sldLayoutId id="2147483690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rgbClr val="05C3DE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21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orient="horz" pos="686" userDrawn="1">
          <p15:clr>
            <a:srgbClr val="F26B43"/>
          </p15:clr>
        </p15:guide>
        <p15:guide id="5" orient="horz" pos="527" userDrawn="1">
          <p15:clr>
            <a:srgbClr val="F26B43"/>
          </p15:clr>
        </p15:guide>
        <p15:guide id="6" orient="horz" pos="1139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733" userDrawn="1">
          <p15:clr>
            <a:srgbClr val="F26B43"/>
          </p15:clr>
        </p15:guide>
        <p15:guide id="9" orient="horz" pos="3997" userDrawn="1">
          <p15:clr>
            <a:srgbClr val="F26B43"/>
          </p15:clr>
        </p15:guide>
        <p15:guide id="10" orient="horz" pos="3906" userDrawn="1">
          <p15:clr>
            <a:srgbClr val="F26B43"/>
          </p15:clr>
        </p15:guide>
        <p15:guide id="11" orient="horz" pos="4201" userDrawn="1">
          <p15:clr>
            <a:srgbClr val="F26B43"/>
          </p15:clr>
        </p15:guide>
        <p15:guide id="12" orient="horz" pos="119" userDrawn="1">
          <p15:clr>
            <a:srgbClr val="F26B43"/>
          </p15:clr>
        </p15:guide>
        <p15:guide id="13" pos="824" userDrawn="1">
          <p15:clr>
            <a:srgbClr val="F26B43"/>
          </p15:clr>
        </p15:guide>
        <p15:guide id="14" pos="7197" userDrawn="1">
          <p15:clr>
            <a:srgbClr val="F26B43"/>
          </p15:clr>
        </p15:guide>
        <p15:guide id="15" orient="horz" pos="1253" userDrawn="1">
          <p15:clr>
            <a:srgbClr val="F26B43"/>
          </p15:clr>
        </p15:guide>
        <p15:guide id="16" pos="3795" userDrawn="1">
          <p15:clr>
            <a:srgbClr val="F26B43"/>
          </p15:clr>
        </p15:guide>
        <p15:guide id="17" pos="3885" userDrawn="1">
          <p15:clr>
            <a:srgbClr val="F26B43"/>
          </p15:clr>
        </p15:guide>
        <p15:guide id="18" pos="7310" userDrawn="1">
          <p15:clr>
            <a:srgbClr val="F26B43"/>
          </p15:clr>
        </p15:guide>
        <p15:guide id="19" pos="3092" userDrawn="1">
          <p15:clr>
            <a:srgbClr val="F26B43"/>
          </p15:clr>
        </p15:guide>
        <p15:guide id="20" pos="30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125EE6-B3B9-584D-8AE9-F97A300BF9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F406394-021B-1F48-870E-FF4B927659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1DB3543-94B5-9540-A9C6-89D5D59C6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cs-CZ"/>
              <a:t>11/04/2019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192057-D677-B841-A507-3E1E7264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Název prezentace </a:t>
            </a:r>
            <a:endParaRPr lang="cs-CZ" dirty="0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7D6F254-6F80-4B4E-848C-6E337A2C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EA1BE-92D9-9E4F-B3B9-F1A717F85676}" type="slidenum">
              <a:rPr lang="cs-CZ" smtClean="0"/>
              <a:t>0</a:t>
            </a:fld>
            <a:endParaRPr lang="cs-CZ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E935BB7-E917-3F47-BE50-456D94BE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Obrázek 8" descr="Obsah obrázku text&#10;&#10;Popis byl vytvořen automaticky">
            <a:extLst>
              <a:ext uri="{FF2B5EF4-FFF2-40B4-BE49-F238E27FC236}">
                <a16:creationId xmlns:a16="http://schemas.microsoft.com/office/drawing/2014/main" id="{E07CB104-0B55-4CDE-A717-51F3BFB2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6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9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typ </a:t>
            </a:r>
            <a:r>
              <a:rPr lang="cs-CZ" b="1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Transformeru</a:t>
            </a:r>
            <a:endParaRPr lang="cs-CZ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extrakce dokumentové reprezentace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hluboká dopředná síť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453CB4AD-9ADD-486D-B079-BF1C4831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860" y="1170840"/>
            <a:ext cx="5837789" cy="4516319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32A06EA-12ED-47C2-B8FD-3FE0D4B21908}"/>
              </a:ext>
            </a:extLst>
          </p:cNvPr>
          <p:cNvSpPr txBox="1"/>
          <p:nvPr/>
        </p:nvSpPr>
        <p:spPr>
          <a:xfrm>
            <a:off x="6396896" y="5842734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Obr. 5 Návrh experimentů BERT modelu</a:t>
            </a:r>
          </a:p>
        </p:txBody>
      </p:sp>
    </p:spTree>
    <p:extLst>
      <p:ext uri="{BB962C8B-B14F-4D97-AF65-F5344CB8AC3E}">
        <p14:creationId xmlns:p14="http://schemas.microsoft.com/office/powerpoint/2010/main" val="261469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>
            <a:extLst>
              <a:ext uri="{FF2B5EF4-FFF2-40B4-BE49-F238E27FC236}">
                <a16:creationId xmlns:a16="http://schemas.microsoft.com/office/drawing/2014/main" id="{48833230-5C9A-49FF-A947-FE3164AA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01" y="3349414"/>
            <a:ext cx="5699167" cy="3043808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5BF733B7-FD75-4F24-A06E-89FAE4DC8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16" y="3349413"/>
            <a:ext cx="5699167" cy="3043808"/>
          </a:xfrm>
          <a:prstGeom prst="rect">
            <a:avLst/>
          </a:prstGeom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10</a:t>
            </a:fld>
            <a:endParaRPr lang="cs-CZ"/>
          </a:p>
        </p:txBody>
      </p:sp>
      <p:sp>
        <p:nvSpPr>
          <p:cNvPr id="14" name="Zástupný text 4">
            <a:extLst>
              <a:ext uri="{FF2B5EF4-FFF2-40B4-BE49-F238E27FC236}">
                <a16:creationId xmlns:a16="http://schemas.microsoft.com/office/drawing/2014/main" id="{B71F8B1C-4341-4FA8-8F51-F5999ECD6BFF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kvality obecného jazykového modelu</a:t>
            </a: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nutnost doučení – stagnace na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20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nízký počet iterací k schopnosti porozumět problému 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autorství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061DB03-BE19-4249-A190-5B0D12A578A5}"/>
              </a:ext>
            </a:extLst>
          </p:cNvPr>
          <p:cNvSpPr txBox="1"/>
          <p:nvPr/>
        </p:nvSpPr>
        <p:spPr>
          <a:xfrm>
            <a:off x="2154247" y="3378514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5</a:t>
            </a:r>
            <a:r>
              <a:rPr lang="cs-CZ" sz="1200" dirty="0">
                <a:latin typeface="+mj-lt"/>
              </a:rPr>
              <a:t> Trénování dopředné vrstvy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CB59062-B085-4F00-B310-A40C38B3CB74}"/>
              </a:ext>
            </a:extLst>
          </p:cNvPr>
          <p:cNvSpPr txBox="1"/>
          <p:nvPr/>
        </p:nvSpPr>
        <p:spPr>
          <a:xfrm>
            <a:off x="7889686" y="3378514"/>
            <a:ext cx="4783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6 Trénování celého modelu</a:t>
            </a:r>
          </a:p>
        </p:txBody>
      </p:sp>
    </p:spTree>
    <p:extLst>
      <p:ext uri="{BB962C8B-B14F-4D97-AF65-F5344CB8AC3E}">
        <p14:creationId xmlns:p14="http://schemas.microsoft.com/office/powerpoint/2010/main" val="81190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B93084A-8BE5-40EF-B186-E23967CF4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960" y="3492903"/>
            <a:ext cx="5861304" cy="313040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75F1FDE-AE1B-4C5A-B522-BC337FD2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511085"/>
            <a:ext cx="5864225" cy="3094038"/>
          </a:xfrm>
          <a:prstGeom prst="rect">
            <a:avLst/>
          </a:prstGeom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11</a:t>
            </a:fld>
            <a:endParaRPr lang="cs-CZ"/>
          </a:p>
        </p:txBody>
      </p:sp>
      <p:sp>
        <p:nvSpPr>
          <p:cNvPr id="14" name="Zástupný text 4">
            <a:extLst>
              <a:ext uri="{FF2B5EF4-FFF2-40B4-BE49-F238E27FC236}">
                <a16:creationId xmlns:a16="http://schemas.microsoft.com/office/drawing/2014/main" id="{B71F8B1C-4341-4FA8-8F51-F5999ECD6BFF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</a:t>
            </a:r>
            <a:r>
              <a:rPr lang="en-US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deriv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átu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BERT modelu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ELECTRA, BERT, 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DistilBERT</a:t>
            </a: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nejlepší výsledek 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DistilBERT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derivátu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kol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84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možnost zlepšení výsledku u ELECTRA modelu vzhledem k snižující se chybě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061DB03-BE19-4249-A190-5B0D12A578A5}"/>
              </a:ext>
            </a:extLst>
          </p:cNvPr>
          <p:cNvSpPr txBox="1"/>
          <p:nvPr/>
        </p:nvSpPr>
        <p:spPr>
          <a:xfrm>
            <a:off x="1817973" y="3511584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7 </a:t>
            </a:r>
            <a:r>
              <a:rPr lang="en-US" sz="1200" dirty="0" err="1">
                <a:latin typeface="+mj-lt"/>
              </a:rPr>
              <a:t>Pr</a:t>
            </a:r>
            <a:r>
              <a:rPr lang="cs-CZ" sz="1200" dirty="0" err="1">
                <a:latin typeface="+mj-lt"/>
              </a:rPr>
              <a:t>ůběh</a:t>
            </a:r>
            <a:r>
              <a:rPr lang="cs-CZ" sz="1200" dirty="0">
                <a:latin typeface="+mj-lt"/>
              </a:rPr>
              <a:t> derivátu - </a:t>
            </a:r>
            <a:r>
              <a:rPr lang="cs-CZ" sz="1200" b="1" dirty="0">
                <a:latin typeface="+mj-lt"/>
              </a:rPr>
              <a:t>přesnost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CB59062-B085-4F00-B310-A40C38B3CB74}"/>
              </a:ext>
            </a:extLst>
          </p:cNvPr>
          <p:cNvSpPr txBox="1"/>
          <p:nvPr/>
        </p:nvSpPr>
        <p:spPr>
          <a:xfrm>
            <a:off x="8043510" y="3511085"/>
            <a:ext cx="4783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8</a:t>
            </a:r>
            <a:r>
              <a:rPr lang="cs-CZ" sz="1200" dirty="0">
                <a:latin typeface="+mj-lt"/>
              </a:rPr>
              <a:t> Průběh derivátu - </a:t>
            </a:r>
            <a:r>
              <a:rPr lang="cs-CZ" sz="1200" b="1" dirty="0">
                <a:latin typeface="+mj-lt"/>
              </a:rPr>
              <a:t>chyba</a:t>
            </a:r>
          </a:p>
        </p:txBody>
      </p:sp>
    </p:spTree>
    <p:extLst>
      <p:ext uri="{BB962C8B-B14F-4D97-AF65-F5344CB8AC3E}">
        <p14:creationId xmlns:p14="http://schemas.microsoft.com/office/powerpoint/2010/main" val="90778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6905946-DA05-4408-84F9-AAFBE804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1" y="3366306"/>
            <a:ext cx="5864225" cy="3094038"/>
          </a:xfrm>
          <a:prstGeom prst="rect">
            <a:avLst/>
          </a:prstGeom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12</a:t>
            </a:fld>
            <a:endParaRPr lang="cs-CZ"/>
          </a:p>
        </p:txBody>
      </p:sp>
      <p:sp>
        <p:nvSpPr>
          <p:cNvPr id="14" name="Zástupný text 4">
            <a:extLst>
              <a:ext uri="{FF2B5EF4-FFF2-40B4-BE49-F238E27FC236}">
                <a16:creationId xmlns:a16="http://schemas.microsoft.com/office/drawing/2014/main" id="{B71F8B1C-4341-4FA8-8F51-F5999ECD6BFF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strategie využití vektorů z jazykového modelu 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DistilBERT</a:t>
            </a:r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%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zlepšení přesnosti vzhledem k nejlepší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a nejhorší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strategii</a:t>
            </a: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zlepšení oproti „doporučené“ strategii o 1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sečtení všech vrstev –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nejlepší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strategie</a:t>
            </a:r>
            <a:endParaRPr lang="cs-CZ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eschopnost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v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ýběru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nejlepší obecné strategie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DCB59062-B085-4F00-B310-A40C38B3CB74}"/>
              </a:ext>
            </a:extLst>
          </p:cNvPr>
          <p:cNvSpPr txBox="1"/>
          <p:nvPr/>
        </p:nvSpPr>
        <p:spPr>
          <a:xfrm>
            <a:off x="1121417" y="3391944"/>
            <a:ext cx="4783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9</a:t>
            </a:r>
            <a:r>
              <a:rPr lang="cs-CZ" sz="1200" dirty="0">
                <a:latin typeface="+mj-lt"/>
              </a:rPr>
              <a:t> Výsledky </a:t>
            </a:r>
            <a:r>
              <a:rPr lang="en-US" sz="1200" dirty="0">
                <a:latin typeface="+mj-lt"/>
              </a:rPr>
              <a:t>p</a:t>
            </a:r>
            <a:r>
              <a:rPr lang="cs-CZ" sz="1200" dirty="0" err="1">
                <a:latin typeface="+mj-lt"/>
              </a:rPr>
              <a:t>řesnosti</a:t>
            </a:r>
            <a:r>
              <a:rPr lang="cs-CZ" sz="1200" dirty="0">
                <a:latin typeface="+mj-lt"/>
              </a:rPr>
              <a:t> nad 5 autory, 3 větami a různými typy strategií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842E5A18-4CBC-44F4-96E5-6BD0564EF0D1}"/>
              </a:ext>
            </a:extLst>
          </p:cNvPr>
          <p:cNvSpPr txBox="1"/>
          <p:nvPr/>
        </p:nvSpPr>
        <p:spPr>
          <a:xfrm>
            <a:off x="6445146" y="2090113"/>
            <a:ext cx="4783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+mj-lt"/>
              </a:rPr>
              <a:t>Obr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6 </a:t>
            </a:r>
            <a:r>
              <a:rPr lang="en-US" sz="1200" dirty="0" err="1">
                <a:latin typeface="+mj-lt"/>
              </a:rPr>
              <a:t>Vizualizace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extrakce</a:t>
            </a:r>
            <a:r>
              <a:rPr lang="en-US" sz="1200" dirty="0">
                <a:latin typeface="+mj-lt"/>
              </a:rPr>
              <a:t> </a:t>
            </a:r>
            <a:r>
              <a:rPr lang="cs-CZ" sz="1200" dirty="0">
                <a:latin typeface="+mj-lt"/>
              </a:rPr>
              <a:t>číselných vektorů</a:t>
            </a:r>
            <a:r>
              <a:rPr lang="en-US" sz="1200" dirty="0">
                <a:latin typeface="+mj-lt"/>
              </a:rPr>
              <a:t> (https://jalammar.github.io)</a:t>
            </a:r>
            <a:endParaRPr lang="cs-CZ" sz="1200" dirty="0">
              <a:latin typeface="+mj-lt"/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1450B738-FE97-4811-9115-90155B9D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46" y="2444901"/>
            <a:ext cx="4762087" cy="32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1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13</a:t>
            </a:fld>
            <a:endParaRPr lang="cs-CZ"/>
          </a:p>
        </p:txBody>
      </p:sp>
      <p:sp>
        <p:nvSpPr>
          <p:cNvPr id="14" name="Zástupný text 4">
            <a:extLst>
              <a:ext uri="{FF2B5EF4-FFF2-40B4-BE49-F238E27FC236}">
                <a16:creationId xmlns:a16="http://schemas.microsoft.com/office/drawing/2014/main" id="{B71F8B1C-4341-4FA8-8F51-F5999ECD6BFF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variabilního větného okna u 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DistilBERT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modelu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1061DB03-BE19-4249-A190-5B0D12A578A5}"/>
              </a:ext>
            </a:extLst>
          </p:cNvPr>
          <p:cNvSpPr txBox="1"/>
          <p:nvPr/>
        </p:nvSpPr>
        <p:spPr>
          <a:xfrm>
            <a:off x="4465099" y="6026799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Tab. 1 Výsledky experimentů s větným oknem</a:t>
            </a:r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BEE53916-9B93-447E-8509-CF02F3998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84648"/>
              </p:ext>
            </p:extLst>
          </p:nvPr>
        </p:nvGraphicFramePr>
        <p:xfrm>
          <a:off x="248049" y="2106643"/>
          <a:ext cx="11695901" cy="3562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1664">
                  <a:extLst>
                    <a:ext uri="{9D8B030D-6E8A-4147-A177-3AD203B41FA5}">
                      <a16:colId xmlns:a16="http://schemas.microsoft.com/office/drawing/2014/main" val="855894658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708653597"/>
                    </a:ext>
                  </a:extLst>
                </a:gridCol>
                <a:gridCol w="1501630">
                  <a:extLst>
                    <a:ext uri="{9D8B030D-6E8A-4147-A177-3AD203B41FA5}">
                      <a16:colId xmlns:a16="http://schemas.microsoft.com/office/drawing/2014/main" val="2519294413"/>
                    </a:ext>
                  </a:extLst>
                </a:gridCol>
                <a:gridCol w="1501629">
                  <a:extLst>
                    <a:ext uri="{9D8B030D-6E8A-4147-A177-3AD203B41FA5}">
                      <a16:colId xmlns:a16="http://schemas.microsoft.com/office/drawing/2014/main" val="1905146175"/>
                    </a:ext>
                  </a:extLst>
                </a:gridCol>
                <a:gridCol w="2346052">
                  <a:extLst>
                    <a:ext uri="{9D8B030D-6E8A-4147-A177-3AD203B41FA5}">
                      <a16:colId xmlns:a16="http://schemas.microsoft.com/office/drawing/2014/main" val="3034146491"/>
                    </a:ext>
                  </a:extLst>
                </a:gridCol>
                <a:gridCol w="1670843">
                  <a:extLst>
                    <a:ext uri="{9D8B030D-6E8A-4147-A177-3AD203B41FA5}">
                      <a16:colId xmlns:a16="http://schemas.microsoft.com/office/drawing/2014/main" val="2978280144"/>
                    </a:ext>
                  </a:extLst>
                </a:gridCol>
                <a:gridCol w="1670843">
                  <a:extLst>
                    <a:ext uri="{9D8B030D-6E8A-4147-A177-3AD203B41FA5}">
                      <a16:colId xmlns:a16="http://schemas.microsoft.com/office/drawing/2014/main" val="3333770663"/>
                    </a:ext>
                  </a:extLst>
                </a:gridCol>
              </a:tblGrid>
              <a:tr h="444902">
                <a:tc>
                  <a:txBody>
                    <a:bodyPr/>
                    <a:lstStyle/>
                    <a:p>
                      <a:pPr algn="ctr"/>
                      <a:endParaRPr lang="cs-CZ" i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cs-CZ" i="1" dirty="0"/>
                        <a:t>počet záznamů v množině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084148"/>
                  </a:ext>
                </a:extLst>
              </a:tr>
              <a:tr h="448029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cs-CZ" b="1" i="1" dirty="0"/>
                        <a:t>počet vět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cs-CZ" b="0" i="1" dirty="0"/>
                        <a:t>trénovací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cs-CZ" b="0" i="1" dirty="0"/>
                        <a:t>validační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b="0" i="1" dirty="0"/>
                        <a:t>t</a:t>
                      </a:r>
                      <a:r>
                        <a:rPr lang="cs-CZ" b="0" i="1" dirty="0" err="1"/>
                        <a:t>estovací</a:t>
                      </a:r>
                      <a:endParaRPr lang="cs-CZ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cs-CZ" b="0" i="1" dirty="0"/>
                        <a:t>hod. </a:t>
                      </a:r>
                      <a:r>
                        <a:rPr lang="cs-CZ" b="0" i="1" dirty="0" err="1"/>
                        <a:t>podvzorkování</a:t>
                      </a:r>
                      <a:endParaRPr lang="cs-CZ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b="1" i="1" dirty="0"/>
                        <a:t>p</a:t>
                      </a:r>
                      <a:r>
                        <a:rPr lang="cs-CZ" b="1" i="1" dirty="0" err="1"/>
                        <a:t>řesnost</a:t>
                      </a:r>
                      <a:r>
                        <a:rPr lang="en-US" b="1" i="1" dirty="0"/>
                        <a:t> (%)</a:t>
                      </a:r>
                      <a:endParaRPr lang="cs-CZ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cs-CZ" b="0" i="1" dirty="0"/>
                        <a:t>velikost vstupu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438863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1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162 562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28 688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33 750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45 000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65,80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48732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2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81 281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14 344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16 875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22 500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77,04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261691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3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54 187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9 563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11 250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15 000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83,40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009264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7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23 481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4 144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4 875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6 500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88,94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48096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/>
                        <a:t>10</a:t>
                      </a:r>
                      <a:endParaRPr lang="cs-CZ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16 256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2 869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3 375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4 500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91,17</a:t>
                      </a:r>
                      <a:endParaRPr lang="cs-CZ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807026"/>
                  </a:ext>
                </a:extLst>
              </a:tr>
              <a:tr h="444902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15</a:t>
                      </a:r>
                      <a:endParaRPr lang="cs-CZ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10 837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1 913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2 250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3 000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91,11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380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793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537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01BB8B9A-7A16-4B4F-B0AF-744730FB4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60751"/>
            <a:ext cx="5864225" cy="309403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F376517-30CA-4F5E-A25A-8F9E8B037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88" y="3460751"/>
            <a:ext cx="5864225" cy="3094038"/>
          </a:xfrm>
          <a:prstGeom prst="rect">
            <a:avLst/>
          </a:prstGeom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14</a:t>
            </a:fld>
            <a:endParaRPr lang="cs-CZ"/>
          </a:p>
        </p:txBody>
      </p:sp>
      <p:sp>
        <p:nvSpPr>
          <p:cNvPr id="14" name="Zástupný text 4">
            <a:extLst>
              <a:ext uri="{FF2B5EF4-FFF2-40B4-BE49-F238E27FC236}">
                <a16:creationId xmlns:a16="http://schemas.microsoft.com/office/drawing/2014/main" id="{F7CEE647-55F4-4C8F-B3E3-65739E79EFCE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Srovnání nejlepších modelů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srovnání nejlepších modelů z experimentálních bloků –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log. </a:t>
            </a:r>
            <a:r>
              <a:rPr lang="cs-CZ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., CNN, </a:t>
            </a:r>
            <a:r>
              <a:rPr lang="cs-CZ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DistilBERT</a:t>
            </a:r>
            <a:endParaRPr lang="cs-CZ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testování variabilního větného okna –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zvýšení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přesnosti modelů, schopnost konkurence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u nízké hodnoty</a:t>
            </a:r>
            <a:endParaRPr lang="cs-CZ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testování většího počtu autorů –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podobné výsledky u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derivátu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log. </a:t>
            </a:r>
            <a:r>
              <a:rPr lang="cs-CZ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D259D740-CBAA-4E4C-B5F7-8DA174D2F184}"/>
              </a:ext>
            </a:extLst>
          </p:cNvPr>
          <p:cNvSpPr txBox="1"/>
          <p:nvPr/>
        </p:nvSpPr>
        <p:spPr>
          <a:xfrm>
            <a:off x="891268" y="3463429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10</a:t>
            </a:r>
            <a:r>
              <a:rPr lang="cs-CZ" sz="1200" dirty="0">
                <a:latin typeface="+mj-lt"/>
              </a:rPr>
              <a:t> Výsledky modelů u variabilního větného okna </a:t>
            </a:r>
            <a:r>
              <a:rPr lang="en-US" sz="1200" dirty="0">
                <a:latin typeface="+mj-lt"/>
              </a:rPr>
              <a:t>(2, 3, 7, 10, 15)</a:t>
            </a:r>
            <a:endParaRPr lang="cs-CZ" sz="1200" dirty="0">
              <a:latin typeface="+mj-lt"/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5CA50DD8-1B23-4C56-8A17-39EDB116510C}"/>
              </a:ext>
            </a:extLst>
          </p:cNvPr>
          <p:cNvSpPr txBox="1"/>
          <p:nvPr/>
        </p:nvSpPr>
        <p:spPr>
          <a:xfrm>
            <a:off x="6941562" y="3463429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11</a:t>
            </a:r>
            <a:r>
              <a:rPr lang="cs-CZ" sz="1200" dirty="0">
                <a:latin typeface="+mj-lt"/>
              </a:rPr>
              <a:t> Výsledky vybraných modelů u více autorů (5, 15, 25)</a:t>
            </a:r>
          </a:p>
        </p:txBody>
      </p:sp>
    </p:spTree>
    <p:extLst>
      <p:ext uri="{BB962C8B-B14F-4D97-AF65-F5344CB8AC3E}">
        <p14:creationId xmlns:p14="http://schemas.microsoft.com/office/powerpoint/2010/main" val="339037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497" y="1089025"/>
            <a:ext cx="11796415" cy="5111749"/>
          </a:xfrm>
        </p:spPr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Závěr</a:t>
            </a:r>
            <a:endParaRPr lang="en-US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etody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 p</a:t>
            </a:r>
            <a:r>
              <a:rPr kumimoji="0" lang="cs-CZ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řístupy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u zpracování textu – </a:t>
            </a:r>
            <a:r>
              <a:rPr kumimoji="0" lang="cs-CZ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vektorizace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neuronové sítě, klasické modely, </a:t>
            </a:r>
            <a:r>
              <a:rPr kumimoji="0" lang="cs-CZ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Transformer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navržení systému schopného rozpoznání autora</a:t>
            </a:r>
            <a:endParaRPr kumimoji="0" lang="cs-CZ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rovnání přesnosti a výpočetní náročnosti zkoušených modelů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nekompatibilita klasických klasifikátorů s </a:t>
            </a:r>
            <a:r>
              <a:rPr lang="cs-CZ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vektorizací</a:t>
            </a:r>
            <a:endParaRPr lang="cs-CZ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cs-CZ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prospěch variabilního větného okna</a:t>
            </a:r>
            <a:endParaRPr lang="cs-CZ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smysl výběru strategie pro extrakci vektorové reprezentace dokumentu z </a:t>
            </a:r>
            <a:r>
              <a:rPr lang="cs-CZ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modelu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vysoká úspěšnost </a:t>
            </a:r>
            <a:r>
              <a:rPr lang="cs-CZ" i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BERT</a:t>
            </a:r>
            <a:r>
              <a:rPr lang="cs-CZ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modelu</a:t>
            </a:r>
            <a:endParaRPr kumimoji="0" lang="cs-CZ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endParaRPr lang="en-US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6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16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16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3497" y="1089025"/>
            <a:ext cx="11796415" cy="5111749"/>
          </a:xfrm>
        </p:spPr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Otázky z hodnocení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dirty="0"/>
              <a:t>Jak je to se zpracováním češtiny?  - </a:t>
            </a:r>
            <a:r>
              <a:rPr lang="pl-PL" i="1" dirty="0"/>
              <a:t>doc. Mgr. Jiří Dvorský, Ph.D.</a:t>
            </a:r>
            <a:endParaRPr lang="cs-CZ" b="1" i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Děkuji za pozornost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4195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3455670" y="2844225"/>
            <a:ext cx="5280660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Otázky 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940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9EA5466-EA04-5F40-8B3D-430DA20B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EDDB3C1C-78A3-FD45-9288-66B6297FA8A9}"/>
              </a:ext>
            </a:extLst>
          </p:cNvPr>
          <p:cNvSpPr/>
          <p:nvPr/>
        </p:nvSpPr>
        <p:spPr>
          <a:xfrm>
            <a:off x="1330076" y="2199209"/>
            <a:ext cx="9531847" cy="1154162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Zpraco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vání textu pomocí hlubokých neuronových sítí</a:t>
            </a:r>
          </a:p>
          <a:p>
            <a:pPr algn="ctr">
              <a:spcBef>
                <a:spcPts val="600"/>
              </a:spcBef>
            </a:pP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 </a:t>
            </a:r>
            <a:r>
              <a:rPr lang="cs-CZ" sz="2400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cs-CZ" sz="24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400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cs-CZ" sz="2800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8408D255-5881-3A44-BC2B-29C775205970}"/>
              </a:ext>
            </a:extLst>
          </p:cNvPr>
          <p:cNvSpPr/>
          <p:nvPr/>
        </p:nvSpPr>
        <p:spPr>
          <a:xfrm>
            <a:off x="3048000" y="4245673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</a:t>
            </a:r>
            <a:r>
              <a:rPr lang="en-US" sz="2000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cs-CZ" sz="2000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Vojtěch Prokop</a:t>
            </a:r>
          </a:p>
          <a:p>
            <a:pPr algn="ctr"/>
            <a:r>
              <a:rPr lang="cs-CZ" sz="2000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prof. Ing. Jan </a:t>
            </a:r>
            <a:r>
              <a:rPr lang="cs-CZ" sz="2000" dirty="0" err="1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Platoš</a:t>
            </a:r>
            <a:r>
              <a:rPr lang="cs-CZ" sz="2000" dirty="0">
                <a:solidFill>
                  <a:srgbClr val="00A4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Ph.D</a:t>
            </a:r>
            <a:r>
              <a:rPr lang="cs-CZ" sz="2000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endParaRPr lang="cs-CZ" sz="2000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cs-CZ" dirty="0">
              <a:solidFill>
                <a:srgbClr val="05C3DE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7F8F67-1B0E-454C-B97D-8D3558E5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1B493-5082-1F44-8BA5-C2736AC5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596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2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Cíl práce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zpracování přirozeného jazyka pomocí dostupných metod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rozpoznání autora (</a:t>
            </a:r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autorství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b="1" dirty="0">
                <a:latin typeface="Calibri" panose="020F0502020204030204" pitchFamily="34" charset="0"/>
                <a:cs typeface="Calibri" panose="020F0502020204030204" pitchFamily="34" charset="0"/>
              </a:rPr>
              <a:t>klasifikační problém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ro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zkoumat možnosti </a:t>
            </a:r>
            <a:r>
              <a:rPr lang="cs-CZ" b="1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 modelu</a:t>
            </a: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24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cs-CZ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89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3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Vytvoření datové sady</a:t>
            </a:r>
            <a:endParaRPr lang="cs-CZ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zdroj dat </a:t>
            </a:r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(Projekt </a:t>
            </a:r>
            <a:r>
              <a:rPr lang="cs-CZ" i="1" dirty="0" err="1">
                <a:latin typeface="Calibri" panose="020F0502020204030204" pitchFamily="34" charset="0"/>
                <a:cs typeface="Calibri" panose="020F0502020204030204" pitchFamily="34" charset="0"/>
              </a:rPr>
              <a:t>Gutenberg</a:t>
            </a:r>
            <a:r>
              <a:rPr lang="cs-CZ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stažení uměleckých děl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 pro každé umělecké dílo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13GB</a:t>
            </a:r>
            <a:endParaRPr lang="cs-CZ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tvorba datových sad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čet autorů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počet vět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rozličná velikost souborů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D970BDA-DE7C-48F7-BEC5-05CB18A63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572" y="542028"/>
            <a:ext cx="4108326" cy="5562600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09444B76-EB39-444E-BA36-B93974ED5BAE}"/>
              </a:ext>
            </a:extLst>
          </p:cNvPr>
          <p:cNvSpPr txBox="1"/>
          <p:nvPr/>
        </p:nvSpPr>
        <p:spPr>
          <a:xfrm>
            <a:off x="6497564" y="6235736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Obr. 1 Automatizovaná tvorba datové sady</a:t>
            </a:r>
          </a:p>
        </p:txBody>
      </p:sp>
    </p:spTree>
    <p:extLst>
      <p:ext uri="{BB962C8B-B14F-4D97-AF65-F5344CB8AC3E}">
        <p14:creationId xmlns:p14="http://schemas.microsoft.com/office/powerpoint/2010/main" val="33814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4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Návrh experimentů v závěrečné práci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explorační analýza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nalezení optimálních </a:t>
            </a: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hyperparemetrů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 pro navržené modely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návrh předzpracování textových dat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nalezení hodnoty k </a:t>
            </a: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podvzorkování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typ experimentu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vektorizace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 textu ve spojení s klasickými modely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BERT (</a:t>
            </a: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Transformer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cs-CZ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automatizace a logování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357B863-F59B-477B-ACB7-732B2BEE1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833" y="345265"/>
            <a:ext cx="4554024" cy="556818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031E651D-3E61-4564-AE74-6CBF13E50500}"/>
              </a:ext>
            </a:extLst>
          </p:cNvPr>
          <p:cNvSpPr txBox="1"/>
          <p:nvPr/>
        </p:nvSpPr>
        <p:spPr>
          <a:xfrm>
            <a:off x="7441406" y="6120277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Obr. 2 Automatizované spouštění experimentů</a:t>
            </a:r>
          </a:p>
        </p:txBody>
      </p:sp>
    </p:spTree>
    <p:extLst>
      <p:ext uri="{BB962C8B-B14F-4D97-AF65-F5344CB8AC3E}">
        <p14:creationId xmlns:p14="http://schemas.microsoft.com/office/powerpoint/2010/main" val="123596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Zpracování textu pomocí hlubokých neuronových sítí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5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Vektorizace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textu a klasické modely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tokenizace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 err="1">
                <a:latin typeface="Calibri" panose="020F0502020204030204" pitchFamily="34" charset="0"/>
                <a:cs typeface="Calibri" panose="020F0502020204030204" pitchFamily="34" charset="0"/>
              </a:rPr>
              <a:t>vektorizace</a:t>
            </a:r>
            <a:endParaRPr lang="cs-CZ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frekvenční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bezkontextové a kontextové vnoření slov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klasifikátor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log. regrese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nej. sousedé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náh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. les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naive</a:t>
            </a: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bayes</a:t>
            </a:r>
            <a:endParaRPr lang="cs-CZ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58A280B5-8BA9-401D-A525-7FA94BFE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737" y="1579561"/>
            <a:ext cx="5608694" cy="4130675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454EFB1-9409-4D4E-92C0-FFF812D0C463}"/>
              </a:ext>
            </a:extLst>
          </p:cNvPr>
          <p:cNvSpPr txBox="1"/>
          <p:nvPr/>
        </p:nvSpPr>
        <p:spPr>
          <a:xfrm>
            <a:off x="6614318" y="5958639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Obr. 3 Návrh experimentů klasických modelů</a:t>
            </a:r>
          </a:p>
        </p:txBody>
      </p:sp>
    </p:spTree>
    <p:extLst>
      <p:ext uri="{BB962C8B-B14F-4D97-AF65-F5344CB8AC3E}">
        <p14:creationId xmlns:p14="http://schemas.microsoft.com/office/powerpoint/2010/main" val="200654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>
            <a:extLst>
              <a:ext uri="{FF2B5EF4-FFF2-40B4-BE49-F238E27FC236}">
                <a16:creationId xmlns:a16="http://schemas.microsoft.com/office/drawing/2014/main" id="{91D59FAD-9187-45C1-B843-5E7BFDD69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088" y="3643861"/>
            <a:ext cx="5819620" cy="3113497"/>
          </a:xfrm>
          <a:prstGeom prst="rect">
            <a:avLst/>
          </a:prstGeom>
          <a:noFill/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BD355F8D-0B0D-4C76-A30F-09DD25DF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5" y="3639531"/>
            <a:ext cx="5827713" cy="3117827"/>
          </a:xfrm>
          <a:prstGeom prst="rect">
            <a:avLst/>
          </a:prstGeom>
          <a:noFill/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6</a:t>
            </a:fld>
            <a:endParaRPr lang="cs-CZ"/>
          </a:p>
        </p:txBody>
      </p:sp>
      <p:sp>
        <p:nvSpPr>
          <p:cNvPr id="8" name="Zástupný text 4">
            <a:extLst>
              <a:ext uri="{FF2B5EF4-FFF2-40B4-BE49-F238E27FC236}">
                <a16:creationId xmlns:a16="http://schemas.microsoft.com/office/drawing/2014/main" id="{206C51E5-FFE3-4E9A-B8C8-CDCF3C2E71D6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- </a:t>
            </a:r>
            <a:r>
              <a:rPr lang="cs-CZ" sz="3200" b="1" dirty="0" err="1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Vektorizace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textu a klasické modely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různé kombinace mezi 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vektorizací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a typem klasifikátoru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nejlepší varianta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- log. regrese ve spojení s </a:t>
            </a:r>
            <a:r>
              <a:rPr lang="cs-CZ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BoW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TF-IDF 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vektorizací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až 86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% p</a:t>
            </a:r>
            <a:r>
              <a:rPr lang="cs-CZ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řesnost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testování většího počtu autorů nad nejlepšími modely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rozdíl mezi 5 a 55 autory průměrně 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30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cs-CZ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663961B2-6D9D-4A13-A1CA-815EA052A96A}"/>
              </a:ext>
            </a:extLst>
          </p:cNvPr>
          <p:cNvSpPr txBox="1"/>
          <p:nvPr/>
        </p:nvSpPr>
        <p:spPr>
          <a:xfrm>
            <a:off x="977979" y="3375413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1</a:t>
            </a:r>
            <a:r>
              <a:rPr lang="cs-CZ" sz="1200" dirty="0">
                <a:latin typeface="+mj-lt"/>
              </a:rPr>
              <a:t> Výsledky log. </a:t>
            </a:r>
            <a:r>
              <a:rPr lang="en-US" sz="1200" dirty="0">
                <a:latin typeface="+mj-lt"/>
              </a:rPr>
              <a:t>r</a:t>
            </a:r>
            <a:r>
              <a:rPr lang="cs-CZ" sz="1200" dirty="0" err="1">
                <a:latin typeface="+mj-lt"/>
              </a:rPr>
              <a:t>egrese</a:t>
            </a:r>
            <a:r>
              <a:rPr lang="cs-CZ" sz="1200" dirty="0">
                <a:latin typeface="+mj-lt"/>
              </a:rPr>
              <a:t> ve spojení s různými typy </a:t>
            </a:r>
            <a:r>
              <a:rPr lang="cs-CZ" sz="1200" dirty="0" err="1">
                <a:latin typeface="+mj-lt"/>
              </a:rPr>
              <a:t>vektorizace</a:t>
            </a:r>
            <a:endParaRPr lang="cs-CZ" sz="1200" dirty="0">
              <a:latin typeface="+mj-lt"/>
            </a:endParaRP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666BDE2D-F21C-48D8-9974-05CBD9ED443A}"/>
              </a:ext>
            </a:extLst>
          </p:cNvPr>
          <p:cNvSpPr txBox="1"/>
          <p:nvPr/>
        </p:nvSpPr>
        <p:spPr>
          <a:xfrm>
            <a:off x="6805692" y="3377898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2</a:t>
            </a:r>
            <a:r>
              <a:rPr lang="cs-CZ" sz="1200" dirty="0">
                <a:latin typeface="+mj-lt"/>
              </a:rPr>
              <a:t> Výsledky log. </a:t>
            </a:r>
            <a:r>
              <a:rPr lang="en-US" sz="1200" dirty="0">
                <a:latin typeface="+mj-lt"/>
              </a:rPr>
              <a:t>r</a:t>
            </a:r>
            <a:r>
              <a:rPr lang="cs-CZ" sz="1200" dirty="0" err="1">
                <a:latin typeface="+mj-lt"/>
              </a:rPr>
              <a:t>egrese</a:t>
            </a:r>
            <a:r>
              <a:rPr lang="cs-CZ" sz="1200" dirty="0">
                <a:latin typeface="+mj-lt"/>
              </a:rPr>
              <a:t> ve spojení s různými typy </a:t>
            </a:r>
            <a:r>
              <a:rPr lang="cs-CZ" sz="1200" dirty="0" err="1">
                <a:latin typeface="+mj-lt"/>
              </a:rPr>
              <a:t>vektorizace</a:t>
            </a:r>
            <a:endParaRPr lang="cs-CZ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0500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31</a:t>
            </a:r>
            <a:r>
              <a:rPr lang="cs-CZ" dirty="0"/>
              <a:t>/0</a:t>
            </a:r>
            <a:r>
              <a:rPr lang="en-US" dirty="0"/>
              <a:t>5</a:t>
            </a:r>
            <a:r>
              <a:rPr lang="cs-CZ" dirty="0"/>
              <a:t>/202</a:t>
            </a:r>
            <a:r>
              <a:rPr lang="en-US" dirty="0"/>
              <a:t>2</a:t>
            </a:r>
            <a:endParaRPr lang="cs-CZ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4BAA-1A06-B141-8215-9D88CF6A7203}" type="slidenum">
              <a:rPr lang="cs-CZ" smtClean="0"/>
              <a:t>7</a:t>
            </a:fld>
            <a:endParaRPr lang="cs-CZ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B8CD665D-2623-4759-8A25-23327FD6537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Neuronové sítě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vnoření slov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prázdná inicializace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Word2Vec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GloVe</a:t>
            </a:r>
            <a:endParaRPr lang="cs-CZ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dirty="0">
                <a:latin typeface="Calibri" panose="020F0502020204030204" pitchFamily="34" charset="0"/>
                <a:cs typeface="Calibri" panose="020F0502020204030204" pitchFamily="34" charset="0"/>
              </a:rPr>
              <a:t>architektura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</a:p>
          <a:p>
            <a:pPr marL="1028700" lvl="1" indent="-342900">
              <a:lnSpc>
                <a:spcPct val="150000"/>
              </a:lnSpc>
              <a:spcBef>
                <a:spcPts val="0"/>
              </a:spcBef>
            </a:pPr>
            <a:r>
              <a:rPr lang="cs-CZ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Dense</a:t>
            </a:r>
            <a:endParaRPr lang="cs-CZ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C4ED277-3203-4E5D-AAB5-E52D51FE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163" y="1210733"/>
            <a:ext cx="4603634" cy="443653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BD0A7883-ACDE-4843-832C-7952B379E9A6}"/>
              </a:ext>
            </a:extLst>
          </p:cNvPr>
          <p:cNvSpPr txBox="1"/>
          <p:nvPr/>
        </p:nvSpPr>
        <p:spPr>
          <a:xfrm>
            <a:off x="6614318" y="5863063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dirty="0">
                <a:latin typeface="+mj-lt"/>
              </a:rPr>
              <a:t>Obr. 4 Návrh experimentů neuronových sítí</a:t>
            </a:r>
          </a:p>
        </p:txBody>
      </p:sp>
    </p:spTree>
    <p:extLst>
      <p:ext uri="{BB962C8B-B14F-4D97-AF65-F5344CB8AC3E}">
        <p14:creationId xmlns:p14="http://schemas.microsoft.com/office/powerpoint/2010/main" val="3896575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DDE9055D-987E-4459-AB61-96D4C0E9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470553"/>
            <a:ext cx="5864225" cy="3094038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7EE1F71-C042-4FFD-9100-F4F209DB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688" y="3470553"/>
            <a:ext cx="5864225" cy="3094038"/>
          </a:xfrm>
          <a:prstGeom prst="rect">
            <a:avLst/>
          </a:prstGeom>
        </p:spPr>
      </p:pic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847AD58A-1D1C-4126-B644-F2CBF7C39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6468" y="6356349"/>
            <a:ext cx="947170" cy="30234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31</a:t>
            </a:r>
            <a:r>
              <a:rPr lang="cs-CZ"/>
              <a:t>/0</a:t>
            </a:r>
            <a:r>
              <a:rPr lang="en-US"/>
              <a:t>5</a:t>
            </a:r>
            <a:r>
              <a:rPr lang="cs-CZ"/>
              <a:t>/202</a:t>
            </a:r>
            <a:r>
              <a:rPr lang="en-US"/>
              <a:t>2</a:t>
            </a:r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63852AD6-DAF4-45B4-BF39-FCE59531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03505" y="6356351"/>
            <a:ext cx="10145949" cy="3127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cs-CZ"/>
              <a:t>Zpracování textu pomocí hlubokých neuronových sítí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00954F96-0412-40C5-9F25-F5C02377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8926" y="6356350"/>
            <a:ext cx="401782" cy="3127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EA44BAA-1A06-B141-8215-9D88CF6A7203}" type="slidenum">
              <a:rPr lang="cs-CZ" smtClean="0"/>
              <a:pPr>
                <a:spcAft>
                  <a:spcPts val="600"/>
                </a:spcAft>
              </a:pPr>
              <a:t>8</a:t>
            </a:fld>
            <a:endParaRPr lang="cs-CZ"/>
          </a:p>
        </p:txBody>
      </p:sp>
      <p:sp>
        <p:nvSpPr>
          <p:cNvPr id="12" name="Zástupný text 4">
            <a:extLst>
              <a:ext uri="{FF2B5EF4-FFF2-40B4-BE49-F238E27FC236}">
                <a16:creationId xmlns:a16="http://schemas.microsoft.com/office/drawing/2014/main" id="{5A4FBEB7-F9D9-4F17-94A2-7586F1D22E9B}"/>
              </a:ext>
            </a:extLst>
          </p:cNvPr>
          <p:cNvSpPr txBox="1">
            <a:spLocks/>
          </p:cNvSpPr>
          <p:nvPr/>
        </p:nvSpPr>
        <p:spPr>
          <a:xfrm>
            <a:off x="203497" y="1089025"/>
            <a:ext cx="11796415" cy="51117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 </a:t>
            </a:r>
            <a:r>
              <a:rPr lang="cs-CZ" sz="3200" b="1" dirty="0">
                <a:solidFill>
                  <a:srgbClr val="05C3D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neuronové sítě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zličné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kombinace typu inicializace a architektury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nejlepší výsledek experimentálního bloku – 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CNN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cs-CZ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GloV</a:t>
            </a:r>
            <a:r>
              <a:rPr lang="en-US" sz="2000" b="1" i="1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cs-CZ" sz="2000" b="1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82,65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r>
              <a:rPr lang="cs-CZ" sz="2000" i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cs-CZ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modelování potřebné velikosti vektoru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hodnota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70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cs-CZ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řesnost</a:t>
            </a:r>
            <a:r>
              <a:rPr lang="cs-CZ" sz="2000" dirty="0">
                <a:latin typeface="Calibri" panose="020F0502020204030204" pitchFamily="34" charset="0"/>
                <a:cs typeface="Calibri" panose="020F0502020204030204" pitchFamily="34" charset="0"/>
              </a:rPr>
              <a:t> kolem </a:t>
            </a:r>
            <a:r>
              <a:rPr lang="cs-CZ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82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%</a:t>
            </a:r>
            <a:endParaRPr lang="cs-CZ" sz="2000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cs-CZ" sz="3200" b="1" dirty="0">
              <a:solidFill>
                <a:srgbClr val="05C3D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ADAA65E9-54A4-4DB7-9D86-5A8214F2F707}"/>
              </a:ext>
            </a:extLst>
          </p:cNvPr>
          <p:cNvSpPr txBox="1"/>
          <p:nvPr/>
        </p:nvSpPr>
        <p:spPr>
          <a:xfrm>
            <a:off x="1049251" y="3416239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</a:t>
            </a:r>
            <a:r>
              <a:rPr lang="en-US" sz="1200" dirty="0">
                <a:latin typeface="+mj-lt"/>
              </a:rPr>
              <a:t>3</a:t>
            </a:r>
            <a:r>
              <a:rPr lang="cs-CZ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Modelov</a:t>
            </a:r>
            <a:r>
              <a:rPr lang="cs-CZ" sz="1200" dirty="0" err="1">
                <a:latin typeface="+mj-lt"/>
              </a:rPr>
              <a:t>ání</a:t>
            </a:r>
            <a:r>
              <a:rPr lang="cs-CZ" sz="1200" dirty="0">
                <a:latin typeface="+mj-lt"/>
              </a:rPr>
              <a:t> mnohodimenzionálního vektoru – </a:t>
            </a:r>
            <a:r>
              <a:rPr lang="cs-CZ" sz="1200" b="1" dirty="0">
                <a:latin typeface="+mj-lt"/>
              </a:rPr>
              <a:t>čas </a:t>
            </a:r>
            <a:r>
              <a:rPr lang="cs-CZ" sz="1200" i="1" dirty="0">
                <a:latin typeface="+mj-lt"/>
              </a:rPr>
              <a:t>(minuty)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A50A8A5C-8280-4F2A-A985-6024C036F67B}"/>
              </a:ext>
            </a:extLst>
          </p:cNvPr>
          <p:cNvSpPr txBox="1"/>
          <p:nvPr/>
        </p:nvSpPr>
        <p:spPr>
          <a:xfrm>
            <a:off x="7007185" y="3395847"/>
            <a:ext cx="4558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Graf</a:t>
            </a:r>
            <a:r>
              <a:rPr lang="cs-CZ" sz="1200" dirty="0">
                <a:latin typeface="+mj-lt"/>
              </a:rPr>
              <a:t>. 4 </a:t>
            </a:r>
            <a:r>
              <a:rPr lang="en-US" sz="1200" dirty="0" err="1">
                <a:latin typeface="+mj-lt"/>
              </a:rPr>
              <a:t>Modelov</a:t>
            </a:r>
            <a:r>
              <a:rPr lang="cs-CZ" sz="1200" dirty="0" err="1">
                <a:latin typeface="+mj-lt"/>
              </a:rPr>
              <a:t>ání</a:t>
            </a:r>
            <a:r>
              <a:rPr lang="cs-CZ" sz="1200" dirty="0">
                <a:latin typeface="+mj-lt"/>
              </a:rPr>
              <a:t> mnohodimenzionálního vektoru - </a:t>
            </a:r>
            <a:r>
              <a:rPr lang="cs-CZ" sz="1200" b="1" dirty="0">
                <a:latin typeface="+mj-lt"/>
              </a:rPr>
              <a:t>přesnost</a:t>
            </a:r>
          </a:p>
        </p:txBody>
      </p:sp>
    </p:spTree>
    <p:extLst>
      <p:ext uri="{BB962C8B-B14F-4D97-AF65-F5344CB8AC3E}">
        <p14:creationId xmlns:p14="http://schemas.microsoft.com/office/powerpoint/2010/main" val="77924920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" id="{9D2C78AB-A455-E741-85CA-C11055A2E6DB}" vid="{95D3B5E3-3CBF-A545-94D4-D2BA6EC21C90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1_Custom Design</Template>
  <TotalTime>2515</TotalTime>
  <Words>977</Words>
  <Application>Microsoft Office PowerPoint</Application>
  <PresentationFormat>Širokoúhlá obrazovka</PresentationFormat>
  <Paragraphs>227</Paragraphs>
  <Slides>19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2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2" baseType="lpstr">
      <vt:lpstr>Arial</vt:lpstr>
      <vt:lpstr>Calibri</vt:lpstr>
      <vt:lpstr>1_Custom Design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Ziovsky Argir</dc:creator>
  <cp:lastModifiedBy>Vojtěch Prokop</cp:lastModifiedBy>
  <cp:revision>630</cp:revision>
  <dcterms:created xsi:type="dcterms:W3CDTF">2019-09-01T08:00:02Z</dcterms:created>
  <dcterms:modified xsi:type="dcterms:W3CDTF">2022-05-30T12:53:41Z</dcterms:modified>
</cp:coreProperties>
</file>